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827" r:id="rId3"/>
    <p:sldMasterId id="2147483839" r:id="rId4"/>
    <p:sldMasterId id="2147483863" r:id="rId5"/>
    <p:sldMasterId id="2147483875" r:id="rId6"/>
    <p:sldMasterId id="2147483887" r:id="rId7"/>
    <p:sldMasterId id="2147483899" r:id="rId8"/>
    <p:sldMasterId id="2147483911" r:id="rId9"/>
    <p:sldMasterId id="2147483923" r:id="rId10"/>
    <p:sldMasterId id="2147483935" r:id="rId11"/>
    <p:sldMasterId id="2147483947" r:id="rId12"/>
    <p:sldMasterId id="2147483959" r:id="rId13"/>
    <p:sldMasterId id="2147483971" r:id="rId14"/>
    <p:sldMasterId id="2147483983" r:id="rId15"/>
    <p:sldMasterId id="2147483995" r:id="rId16"/>
    <p:sldMasterId id="2147484007" r:id="rId17"/>
    <p:sldMasterId id="2147484019" r:id="rId18"/>
    <p:sldMasterId id="2147484031" r:id="rId19"/>
  </p:sldMasterIdLst>
  <p:sldIdLst>
    <p:sldId id="257" r:id="rId20"/>
    <p:sldId id="294" r:id="rId21"/>
    <p:sldId id="256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3" r:id="rId34"/>
    <p:sldId id="291" r:id="rId35"/>
    <p:sldId id="299" r:id="rId36"/>
    <p:sldId id="300" r:id="rId37"/>
    <p:sldId id="301" r:id="rId38"/>
    <p:sldId id="302" r:id="rId39"/>
    <p:sldId id="303" r:id="rId40"/>
    <p:sldId id="304" r:id="rId41"/>
    <p:sldId id="297" r:id="rId42"/>
    <p:sldId id="271" r:id="rId43"/>
    <p:sldId id="272" r:id="rId44"/>
    <p:sldId id="295" r:id="rId45"/>
    <p:sldId id="274" r:id="rId46"/>
    <p:sldId id="275" r:id="rId47"/>
    <p:sldId id="296" r:id="rId48"/>
    <p:sldId id="276" r:id="rId49"/>
    <p:sldId id="277" r:id="rId50"/>
    <p:sldId id="278" r:id="rId51"/>
    <p:sldId id="279" r:id="rId52"/>
    <p:sldId id="280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19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43371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524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61618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519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6082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2226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930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83408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3252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1011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400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50970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7416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5787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9870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0240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0221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594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4533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9008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95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8473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6662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6035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28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4924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4535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8041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3529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3998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09769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36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49439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03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22207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736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3439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128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5929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205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1533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84351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69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523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8148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7572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45145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0395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02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09085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48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5926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7991421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08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1178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06488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2505119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48174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3776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55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0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6002131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0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01179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40750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1980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6606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5611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6677603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6446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22512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32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18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258091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112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33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5503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397522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1413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82751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180977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86009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012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26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00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9787843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400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771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94669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567035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1910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97454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0597717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2435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68665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8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817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41426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3683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34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5872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083903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086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7452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9227020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19263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58264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3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77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637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9273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69223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0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0989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9912412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5663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39335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7798446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26349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61625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67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112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060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70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98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40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3111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281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3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4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661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7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0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03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023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20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678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760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501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639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715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018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5403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0689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5686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708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9098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554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373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861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488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3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850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493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4861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140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9972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514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762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7290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7306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702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1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546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787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4431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139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6097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0995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7474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543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1653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316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5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14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050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8581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020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6042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249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983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680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5532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252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9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0413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754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8048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37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349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2737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8514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6231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116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534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4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6924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616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4738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253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950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2292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728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1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2906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0873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5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FA83-3806-44AB-8A8A-E7C4209AE549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5A51F-B800-4CE2-8852-4A9C49F3F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46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9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3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66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0550-DC3B-498B-B690-E2A63B25D09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B18E-D51A-40DC-89A5-2CABFD99843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43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BDC87-2161-4E8E-BF4B-138F4471C25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0517"/>
            <a:ext cx="812800" cy="7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5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BDC87-2161-4E8E-BF4B-138F4471C25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0517"/>
            <a:ext cx="812800" cy="7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8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BDC87-2161-4E8E-BF4B-138F4471C25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0517"/>
            <a:ext cx="812800" cy="7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5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BDC87-2161-4E8E-BF4B-138F4471C25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0517"/>
            <a:ext cx="812800" cy="7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BDC87-2161-4E8E-BF4B-138F4471C25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0517"/>
            <a:ext cx="812800" cy="7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4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2023-04-30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BDC87-2161-4E8E-BF4B-138F4471C25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0517"/>
            <a:ext cx="812800" cy="7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2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4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4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91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5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7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80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7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2E56C-F7C7-44C1-94E0-29E882DB08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251C8-1729-4536-859F-FE028C17B66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5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6.xml"/><Relationship Id="rId4" Type="http://schemas.openxmlformats.org/officeDocument/2006/relationships/hyperlink" Target="http://www.pngall.com/mouse-cursor-click-pn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004686" y="4280606"/>
            <a:ext cx="5365630" cy="183738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34" y="328733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28</a:t>
            </a:r>
            <a:r>
              <a:rPr lang="ko-KR" altLang="en-US" sz="4000" dirty="0" smtClean="0"/>
              <a:t>강 기타 레이아웃설계 응용실습</a:t>
            </a:r>
            <a:r>
              <a:rPr lang="en-US" altLang="ko-KR" sz="4000" dirty="0" smtClean="0"/>
              <a:t>(2)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660086" y="1636258"/>
            <a:ext cx="8395895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2400" b="1" dirty="0" smtClean="0">
                <a:solidFill>
                  <a:srgbClr val="0070C0"/>
                </a:solidFill>
              </a:rPr>
              <a:t>테이블레이아웃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b="1" dirty="0" err="1" smtClean="0">
                <a:solidFill>
                  <a:srgbClr val="0070C0"/>
                </a:solidFill>
              </a:rPr>
              <a:t>그리드레이아웃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b="1" dirty="0" smtClean="0">
                <a:solidFill>
                  <a:srgbClr val="0070C0"/>
                </a:solidFill>
              </a:rPr>
              <a:t>프레임레이아웃에서 버튼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뷰와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텍스트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뷰를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활용한 실습</a:t>
            </a:r>
            <a:endParaRPr lang="en-US" altLang="ko-KR" sz="2400" b="1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2410" y="438412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prstClr val="black"/>
                </a:solidFill>
              </a:rPr>
              <a:t>학습 목표</a:t>
            </a: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2286034" y="4911301"/>
            <a:ext cx="5182497" cy="105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atinLnBrk="0">
              <a:buFont typeface="Arial" charset="0"/>
              <a:buChar char="•"/>
            </a:pP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레이아웃의 기본 속성을 이해한다</a:t>
            </a:r>
            <a:r>
              <a:rPr lang="en-US" altLang="ko-KR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Arial" charset="0"/>
              <a:buChar char="•"/>
            </a:pP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종류의 레이아웃의 특성을 익힌다</a:t>
            </a:r>
            <a:r>
              <a:rPr lang="en-US" altLang="ko-KR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buFont typeface="Arial" charset="0"/>
              <a:buChar char="•"/>
            </a:pPr>
            <a:r>
              <a:rPr lang="ko-KR" altLang="en-US" sz="1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뷰와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연계된 </a:t>
            </a:r>
            <a:r>
              <a:rPr lang="ko-KR" altLang="en-US" sz="1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레이아웃 설계를 이해한다</a:t>
            </a:r>
            <a:r>
              <a:rPr lang="en-US" altLang="ko-KR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"/>
            <a:ext cx="1819835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60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4068" y="117693"/>
            <a:ext cx="9144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LinearLayout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&lt;Button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="@+id/BtnNum5"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="5"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&lt;Button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="@+id/BtnNum6"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="6"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&lt;Button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="@+id/BtnNum7"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="7"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8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33910" y="1159170"/>
            <a:ext cx="89628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&lt;Button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="@+id/BtnNum8"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="8"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&lt;Button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="@+id/BtnNum9"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="9" /&gt;</a:t>
            </a:r>
          </a:p>
          <a:p>
            <a:r>
              <a:rPr lang="en-US" altLang="ko-KR" dirty="0" smtClean="0"/>
              <a:t>    &lt;/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72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9947" y="117693"/>
            <a:ext cx="1029131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&lt;Button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</a:t>
            </a:r>
            <a:r>
              <a:rPr lang="en-US" altLang="ko-KR" dirty="0" err="1" smtClean="0"/>
              <a:t>BtnAdd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</a:t>
            </a:r>
            <a:r>
              <a:rPr lang="en-US" altLang="ko-KR" dirty="0" smtClean="0"/>
              <a:t>="0"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android:layout_columnSpan</a:t>
            </a:r>
            <a:r>
              <a:rPr lang="en-US" altLang="ko-KR" dirty="0" smtClean="0"/>
              <a:t>="5"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android:layout_gravity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fill_horizontal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android:layout_margin</a:t>
            </a:r>
            <a:r>
              <a:rPr lang="en-US" altLang="ko-KR" dirty="0" smtClean="0"/>
              <a:t>="5dp"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android:layout_row</a:t>
            </a:r>
            <a:r>
              <a:rPr lang="en-US" altLang="ko-KR" dirty="0" smtClean="0"/>
              <a:t>="4"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</a:t>
            </a:r>
            <a:r>
              <a:rPr lang="ko-KR" altLang="en-US" dirty="0" smtClean="0"/>
              <a:t>더하기</a:t>
            </a:r>
            <a:r>
              <a:rPr lang="en-US" altLang="ko-KR" dirty="0" smtClean="0"/>
              <a:t>" /&gt;</a:t>
            </a:r>
          </a:p>
          <a:p>
            <a:r>
              <a:rPr lang="en-US" altLang="ko-KR" dirty="0" smtClean="0"/>
              <a:t>    &lt;Button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</a:t>
            </a:r>
            <a:r>
              <a:rPr lang="en-US" altLang="ko-KR" dirty="0" err="1" smtClean="0"/>
              <a:t>BtnSub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</a:t>
            </a:r>
            <a:r>
              <a:rPr lang="en-US" altLang="ko-KR" dirty="0" smtClean="0"/>
              <a:t>="0"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android:layout_columnSpan</a:t>
            </a:r>
            <a:r>
              <a:rPr lang="en-US" altLang="ko-KR" dirty="0" smtClean="0"/>
              <a:t>="5"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android:layout_gravity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fill_horizontal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android:layout_margin</a:t>
            </a:r>
            <a:r>
              <a:rPr lang="en-US" altLang="ko-KR" dirty="0" smtClean="0"/>
              <a:t>="5dp"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android:layout_row</a:t>
            </a:r>
            <a:r>
              <a:rPr lang="en-US" altLang="ko-KR" dirty="0" smtClean="0"/>
              <a:t>="5"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</a:t>
            </a:r>
            <a:r>
              <a:rPr lang="ko-KR" altLang="en-US" dirty="0" smtClean="0"/>
              <a:t>빼기</a:t>
            </a:r>
            <a:r>
              <a:rPr lang="en-US" altLang="ko-KR" dirty="0" smtClean="0"/>
              <a:t>" /&gt;</a:t>
            </a:r>
          </a:p>
          <a:p>
            <a:r>
              <a:rPr lang="en-US" altLang="ko-KR" dirty="0" smtClean="0"/>
              <a:t>    &lt;Button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</a:t>
            </a:r>
            <a:r>
              <a:rPr lang="en-US" altLang="ko-KR" dirty="0" err="1" smtClean="0"/>
              <a:t>BtnMul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</a:t>
            </a:r>
            <a:r>
              <a:rPr lang="en-US" altLang="ko-KR" dirty="0" smtClean="0"/>
              <a:t>="0"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android:layout_columnSpan</a:t>
            </a:r>
            <a:r>
              <a:rPr lang="en-US" altLang="ko-KR" dirty="0" smtClean="0"/>
              <a:t>="5"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android:layout_gravity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fill_horizontal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android:layout_margin</a:t>
            </a:r>
            <a:r>
              <a:rPr lang="en-US" altLang="ko-KR" dirty="0" smtClean="0"/>
              <a:t>="5dp"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android:layout_row</a:t>
            </a:r>
            <a:r>
              <a:rPr lang="en-US" altLang="ko-KR" dirty="0" smtClean="0"/>
              <a:t>="6"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</a:t>
            </a:r>
            <a:r>
              <a:rPr lang="ko-KR" altLang="en-US" dirty="0" smtClean="0"/>
              <a:t>곱하기</a:t>
            </a:r>
            <a:r>
              <a:rPr lang="en-US" altLang="ko-KR" dirty="0" smtClean="0"/>
              <a:t>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01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99072" y="474345"/>
            <a:ext cx="794492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&lt;Button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</a:t>
            </a:r>
            <a:r>
              <a:rPr lang="en-US" altLang="ko-KR" dirty="0" err="1" smtClean="0"/>
              <a:t>BtnDiv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</a:t>
            </a:r>
            <a:r>
              <a:rPr lang="en-US" altLang="ko-KR" dirty="0" smtClean="0"/>
              <a:t>="0"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android:layout_columnSpan</a:t>
            </a:r>
            <a:r>
              <a:rPr lang="en-US" altLang="ko-KR" dirty="0" smtClean="0"/>
              <a:t>="5"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android:layout_gravity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fill_horizontal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android:layout_margin</a:t>
            </a:r>
            <a:r>
              <a:rPr lang="en-US" altLang="ko-KR" dirty="0" smtClean="0"/>
              <a:t>="5dp"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android:layout_row</a:t>
            </a:r>
            <a:r>
              <a:rPr lang="en-US" altLang="ko-KR" dirty="0" smtClean="0"/>
              <a:t>="7"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</a:t>
            </a:r>
            <a:r>
              <a:rPr lang="ko-KR" altLang="en-US" dirty="0" smtClean="0"/>
              <a:t>나누기</a:t>
            </a:r>
            <a:r>
              <a:rPr lang="en-US" altLang="ko-KR" dirty="0" smtClean="0"/>
              <a:t>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</a:t>
            </a:r>
            <a:r>
              <a:rPr lang="en-US" altLang="ko-KR" dirty="0" err="1" smtClean="0"/>
              <a:t>TextResult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</a:t>
            </a:r>
            <a:r>
              <a:rPr lang="en-US" altLang="ko-KR" dirty="0" smtClean="0"/>
              <a:t>="0"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android:layout_columnSpan</a:t>
            </a:r>
            <a:r>
              <a:rPr lang="en-US" altLang="ko-KR" dirty="0" smtClean="0"/>
              <a:t>="5"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android:layout_gravity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fill_horizontal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android:layout_margin</a:t>
            </a:r>
            <a:r>
              <a:rPr lang="en-US" altLang="ko-KR" dirty="0" smtClean="0"/>
              <a:t>="5dp"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android:layout_row</a:t>
            </a:r>
            <a:r>
              <a:rPr lang="en-US" altLang="ko-KR" dirty="0" smtClean="0"/>
              <a:t>="8"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</a:t>
            </a:r>
            <a:r>
              <a:rPr lang="ko-KR" altLang="en-US" dirty="0" smtClean="0"/>
              <a:t>계산 결과 </a:t>
            </a:r>
            <a:r>
              <a:rPr lang="en-US" altLang="ko-KR" dirty="0" smtClean="0"/>
              <a:t>: 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android:textColor</a:t>
            </a:r>
            <a:r>
              <a:rPr lang="en-US" altLang="ko-KR" dirty="0" smtClean="0"/>
              <a:t>="#FF0000"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android:textSize</a:t>
            </a:r>
            <a:r>
              <a:rPr lang="en-US" altLang="ko-KR" dirty="0" smtClean="0"/>
              <a:t>="20dp"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&lt;/</a:t>
            </a:r>
            <a:r>
              <a:rPr lang="en-US" altLang="ko-KR" dirty="0" err="1" smtClean="0"/>
              <a:t>GridLayout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87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7395" b="44651"/>
          <a:stretch/>
        </p:blipFill>
        <p:spPr>
          <a:xfrm>
            <a:off x="86265" y="434017"/>
            <a:ext cx="11633917" cy="57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31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</a:rPr>
              <a:t>[AndroidManifest.xml]</a:t>
            </a:r>
            <a:endParaRPr lang="ko-KR" altLang="en-US" kern="0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2846" b="19306"/>
          <a:stretch/>
        </p:blipFill>
        <p:spPr>
          <a:xfrm>
            <a:off x="94890" y="369331"/>
            <a:ext cx="10826151" cy="63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프레임레이아웃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0" y="721325"/>
            <a:ext cx="8963025" cy="128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anose="05000000000000000000" pitchFamily="2" charset="2"/>
              <a:buChar char="l"/>
            </a:pP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프레임레이아웃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kern="0" dirty="0" err="1" smtClean="0">
                <a:latin typeface="맑은 고딕" pitchFamily="50" charset="-127"/>
                <a:ea typeface="맑은 고딕" pitchFamily="50" charset="-127"/>
              </a:rPr>
              <a:t>FrameLayout</a:t>
            </a:r>
            <a:r>
              <a:rPr lang="en-US" altLang="ko-KR" sz="2400" b="1" kern="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단순히 레이아웃 내의 </a:t>
            </a:r>
            <a:r>
              <a:rPr lang="ko-KR" altLang="en-US" b="1" kern="0" dirty="0" err="1" smtClean="0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 왼쪽 상단부터 겹쳐서 출력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프레임레이아웃 자체로 사용하기보다는 탭 </a:t>
            </a:r>
            <a:r>
              <a:rPr lang="ko-KR" altLang="en-US" b="1" kern="0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 등과 혼용해서 사용할 때 유용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2" descr="스크린샷 2019-02-04 오후 2.5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68" y="2095261"/>
            <a:ext cx="6285062" cy="4208259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056729" y="2872597"/>
            <a:ext cx="6614812" cy="157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 latinLnBrk="0">
              <a:buFont typeface="Wingdings" panose="05000000000000000000" pitchFamily="2" charset="2"/>
              <a:buChar char="l"/>
            </a:pPr>
            <a:r>
              <a:rPr lang="ko-KR" altLang="en-US" sz="2400" b="1" kern="0" dirty="0" smtClean="0">
                <a:latin typeface="맑은 고딕" pitchFamily="50" charset="-127"/>
                <a:ea typeface="맑은 고딕" pitchFamily="50" charset="-127"/>
              </a:rPr>
              <a:t>프레임레이아웃의 속성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</a:rPr>
              <a:t>foreground : 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프레임레이아웃의 전경 이미지를 지정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 latinLnBrk="0">
              <a:buFont typeface="Wingdings" pitchFamily="2" charset="2"/>
              <a:buChar char="ü"/>
            </a:pPr>
            <a:r>
              <a:rPr lang="en-US" altLang="ko-KR" b="1" kern="0" dirty="0" err="1" smtClean="0">
                <a:latin typeface="맑은 고딕" pitchFamily="50" charset="-127"/>
                <a:ea typeface="맑은 고딕" pitchFamily="50" charset="-127"/>
              </a:rPr>
              <a:t>foregroundGravity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</a:rPr>
              <a:t>전경 이미지의 위치를 지정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19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13B0-65EA-4110-B602-8239E4F6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레이아웃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E6AF8B-2530-4A9A-80F7-2B6CF41DD2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프레임 레이아웃 안에서 자식 뷰들은 등장하는 순서대로 화면에 표시된다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만약 자식 뷰가 여러 개이면 이전에 추가된 자식 위에 새로운 자식이 중첩되어 그려진다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43BBD-F3BC-474B-84AA-991E88FE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8" y="3438526"/>
            <a:ext cx="58388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35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551A8-D221-42C8-9A98-E4C8DF26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프레임 레이아웃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8649C8-8EEC-4A03-A862-8245DB78FAD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720009" y="1955053"/>
            <a:ext cx="6391275" cy="3314700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562449-37F0-4F69-A0BF-7E4C76370F11}"/>
              </a:ext>
            </a:extLst>
          </p:cNvPr>
          <p:cNvSpPr/>
          <p:nvPr/>
        </p:nvSpPr>
        <p:spPr>
          <a:xfrm>
            <a:off x="2567608" y="2348880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w Cen MT"/>
              <a:ea typeface="HY얕은샘물M" panose="02030600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A25F88-2CA8-4FB0-A520-896C5F72FF6C}"/>
              </a:ext>
            </a:extLst>
          </p:cNvPr>
          <p:cNvSpPr/>
          <p:nvPr/>
        </p:nvSpPr>
        <p:spPr>
          <a:xfrm>
            <a:off x="5195565" y="2420888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w Cen MT"/>
              <a:ea typeface="HY얕은샘물M" panose="02030600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A22E0CE-448A-42A1-AB81-277E68CA9559}"/>
              </a:ext>
            </a:extLst>
          </p:cNvPr>
          <p:cNvSpPr/>
          <p:nvPr/>
        </p:nvSpPr>
        <p:spPr>
          <a:xfrm>
            <a:off x="7896200" y="2433956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w Cen MT"/>
              <a:ea typeface="HY얕은샘물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947775-4087-4977-A445-2E31112F32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flipH="1">
            <a:off x="2301981" y="2348880"/>
            <a:ext cx="656236" cy="6562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0B9153-049F-4A4B-8B12-C51475F76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flipH="1">
            <a:off x="5184521" y="2416474"/>
            <a:ext cx="656236" cy="6562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57E3DF-2115-4B99-A186-994C73BB2A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flipH="1">
            <a:off x="7896200" y="2348880"/>
            <a:ext cx="656236" cy="6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83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551A8-D221-42C8-9A98-E4C8DF26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프레임 레이아웃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6CE23FD-7566-4133-ADBC-E751CDADB9F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03450" y="1681163"/>
            <a:ext cx="8020050" cy="4333875"/>
          </a:xfrm>
        </p:spPr>
      </p:pic>
    </p:spTree>
    <p:extLst>
      <p:ext uri="{BB962C8B-B14F-4D97-AF65-F5344CB8AC3E}">
        <p14:creationId xmlns:p14="http://schemas.microsoft.com/office/powerpoint/2010/main" val="2785666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76004" y="0"/>
            <a:ext cx="449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계산기 실습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4671" y="369332"/>
            <a:ext cx="1067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테이블레이아웃으로 작성한 다음 화면을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레이아웃을 이용한 계산기로 출력하는 실습예제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08" t="25218" r="67725" b="2815"/>
          <a:stretch/>
        </p:blipFill>
        <p:spPr>
          <a:xfrm>
            <a:off x="2644805" y="814697"/>
            <a:ext cx="3545457" cy="58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551A8-D221-42C8-9A98-E4C8DF26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프레임 레이아웃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B7E434B-D623-4211-A862-E5CB3E09375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952738" y="1600200"/>
            <a:ext cx="6521474" cy="4495800"/>
          </a:xfrm>
        </p:spPr>
      </p:pic>
    </p:spTree>
    <p:extLst>
      <p:ext uri="{BB962C8B-B14F-4D97-AF65-F5344CB8AC3E}">
        <p14:creationId xmlns:p14="http://schemas.microsoft.com/office/powerpoint/2010/main" val="2055624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551A8-D221-42C8-9A98-E4C8DF26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프레임 레이아웃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16EBFEC-87E4-4A62-809F-E70C88F35DA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73138" y="1600200"/>
            <a:ext cx="7680675" cy="4495800"/>
          </a:xfrm>
        </p:spPr>
      </p:pic>
    </p:spTree>
    <p:extLst>
      <p:ext uri="{BB962C8B-B14F-4D97-AF65-F5344CB8AC3E}">
        <p14:creationId xmlns:p14="http://schemas.microsoft.com/office/powerpoint/2010/main" val="140096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551A8-D221-42C8-9A98-E4C8DF26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프레임 레이아웃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45BDBA7-8C2D-4207-85A7-E8E6E33E209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32063" y="1833563"/>
            <a:ext cx="6300242" cy="3447610"/>
          </a:xfrm>
        </p:spPr>
      </p:pic>
    </p:spTree>
    <p:extLst>
      <p:ext uri="{BB962C8B-B14F-4D97-AF65-F5344CB8AC3E}">
        <p14:creationId xmlns:p14="http://schemas.microsoft.com/office/powerpoint/2010/main" val="172923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1" y="186487"/>
            <a:ext cx="4692770" cy="60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프레임레이아웃의 예제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45" y="610200"/>
            <a:ext cx="10825405" cy="619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2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8557" t="9491" r="38274" b="4848"/>
          <a:stretch/>
        </p:blipFill>
        <p:spPr>
          <a:xfrm>
            <a:off x="983410" y="481475"/>
            <a:ext cx="3351197" cy="64756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5441" y="112143"/>
            <a:ext cx="481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프레임 레이아웃</a:t>
            </a:r>
            <a:r>
              <a:rPr lang="en-US" altLang="ko-KR" dirty="0">
                <a:solidFill>
                  <a:prstClr val="black"/>
                </a:solidFill>
              </a:rPr>
              <a:t>(Frame Layout) </a:t>
            </a:r>
            <a:r>
              <a:rPr lang="ko-KR" altLang="en-US" dirty="0">
                <a:solidFill>
                  <a:prstClr val="black"/>
                </a:solidFill>
              </a:rPr>
              <a:t>과제 실습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06073" y="2532184"/>
            <a:ext cx="655607" cy="76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 flipV="1">
            <a:off x="2961680" y="1081454"/>
            <a:ext cx="4151297" cy="1831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1776" t="13841" r="7277" b="9954"/>
          <a:stretch/>
        </p:blipFill>
        <p:spPr>
          <a:xfrm>
            <a:off x="7366958" y="237111"/>
            <a:ext cx="3447579" cy="636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60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44" y="65903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0312" b="46150"/>
          <a:stretch/>
        </p:blipFill>
        <p:spPr>
          <a:xfrm>
            <a:off x="112944" y="501410"/>
            <a:ext cx="9065562" cy="46006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99721" y="47065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&lt;resources&gt;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</a:t>
            </a:r>
            <a:r>
              <a:rPr lang="en-US" altLang="ko-KR" dirty="0" err="1">
                <a:solidFill>
                  <a:prstClr val="black"/>
                </a:solidFill>
              </a:rPr>
              <a:t>app_name</a:t>
            </a:r>
            <a:r>
              <a:rPr lang="en-US" altLang="ko-KR" dirty="0">
                <a:solidFill>
                  <a:prstClr val="black"/>
                </a:solidFill>
              </a:rPr>
              <a:t>"&gt;</a:t>
            </a:r>
            <a:r>
              <a:rPr lang="en-US" altLang="ko-KR" dirty="0" err="1">
                <a:solidFill>
                  <a:prstClr val="black"/>
                </a:solidFill>
              </a:rPr>
              <a:t>Framelayout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2844993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155" y="138023"/>
            <a:ext cx="450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res/</a:t>
            </a:r>
            <a:r>
              <a:rPr lang="en-US" altLang="ko-KR" dirty="0" err="1" smtClean="0">
                <a:solidFill>
                  <a:prstClr val="black"/>
                </a:solidFill>
              </a:rPr>
              <a:t>drawable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폴더에 </a:t>
            </a:r>
            <a:r>
              <a:rPr lang="ko-KR" altLang="en-US" dirty="0" smtClean="0">
                <a:solidFill>
                  <a:prstClr val="black"/>
                </a:solidFill>
              </a:rPr>
              <a:t>이미지파일 삽입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-154" r="46445" b="56414"/>
          <a:stretch/>
        </p:blipFill>
        <p:spPr>
          <a:xfrm>
            <a:off x="267419" y="586597"/>
            <a:ext cx="7360555" cy="33815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86" y="2915410"/>
            <a:ext cx="6714114" cy="39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6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1537" b="35270"/>
          <a:stretch/>
        </p:blipFill>
        <p:spPr>
          <a:xfrm>
            <a:off x="5696442" y="3350560"/>
            <a:ext cx="6288524" cy="3344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143" y="0"/>
            <a:ext cx="425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dog.png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ic_</a:t>
            </a:r>
            <a:r>
              <a:rPr lang="en-US" altLang="ko-KR" dirty="0" smtClean="0"/>
              <a:t>android.</a:t>
            </a:r>
            <a:r>
              <a:rPr lang="en-US" altLang="ko-KR" dirty="0" smtClean="0"/>
              <a:t>png</a:t>
            </a:r>
            <a:r>
              <a:rPr lang="ko-KR" altLang="en-US" dirty="0" smtClean="0"/>
              <a:t>파일 삽입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0995" b="34880"/>
          <a:stretch/>
        </p:blipFill>
        <p:spPr>
          <a:xfrm>
            <a:off x="112143" y="429717"/>
            <a:ext cx="6113297" cy="32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82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9954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2148" b="9619"/>
          <a:stretch/>
        </p:blipFill>
        <p:spPr>
          <a:xfrm>
            <a:off x="-1" y="269789"/>
            <a:ext cx="10041147" cy="65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34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0" y="281354"/>
            <a:ext cx="11691815" cy="65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4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328" t="9803" r="38498" b="4857"/>
          <a:stretch/>
        </p:blipFill>
        <p:spPr>
          <a:xfrm>
            <a:off x="2574239" y="451050"/>
            <a:ext cx="3408926" cy="653436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769577" y="3323492"/>
            <a:ext cx="784506" cy="789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6"/>
          </p:cNvCxnSpPr>
          <p:nvPr/>
        </p:nvCxnSpPr>
        <p:spPr>
          <a:xfrm flipV="1">
            <a:off x="3554083" y="1222131"/>
            <a:ext cx="4737691" cy="2496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0" y="63979"/>
            <a:ext cx="6103638" cy="377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그리드</a:t>
            </a:r>
            <a:r>
              <a:rPr lang="ko-KR" altLang="en-US" sz="1800" dirty="0" smtClean="0"/>
              <a:t> 레이아웃을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이용한 계산기 만들기</a:t>
            </a:r>
            <a:endParaRPr lang="en-US" altLang="ko-KR" sz="1800" dirty="0" smtClean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GridCalc</a:t>
            </a:r>
            <a:endParaRPr lang="ko-KR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417" t="9996" r="38320" b="4820"/>
          <a:stretch/>
        </p:blipFill>
        <p:spPr>
          <a:xfrm>
            <a:off x="8412247" y="196823"/>
            <a:ext cx="3527707" cy="66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4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7587" y="453755"/>
            <a:ext cx="1078301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&lt;?xml version="1.0" encoding="utf-8"?&gt;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FrameLayout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xmlns:android</a:t>
            </a:r>
            <a:r>
              <a:rPr lang="en-US" altLang="ko-KR" dirty="0" smtClean="0"/>
              <a:t>="http://schemas.android.com/</a:t>
            </a:r>
            <a:r>
              <a:rPr lang="en-US" altLang="ko-KR" dirty="0" err="1" smtClean="0"/>
              <a:t>apk</a:t>
            </a:r>
            <a:r>
              <a:rPr lang="en-US" altLang="ko-KR" dirty="0" smtClean="0"/>
              <a:t>/res/android"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xmlns:tools</a:t>
            </a:r>
            <a:r>
              <a:rPr lang="en-US" altLang="ko-KR" dirty="0" smtClean="0"/>
              <a:t>="http://schemas.android.com/tools"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android:foreground</a:t>
            </a:r>
            <a:r>
              <a:rPr lang="en-US" altLang="ko-KR" dirty="0" smtClean="0"/>
              <a:t>="@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/dog"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android:foregroundGravity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center|fill_horizontal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 &lt;</a:t>
            </a:r>
            <a:r>
              <a:rPr lang="en-US" altLang="ko-KR" dirty="0" err="1" smtClean="0"/>
              <a:t>RatingBar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="@+id/ratingBar1"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 /&gt;</a:t>
            </a:r>
          </a:p>
          <a:p>
            <a:r>
              <a:rPr lang="en-US" altLang="ko-KR" dirty="0" smtClean="0"/>
              <a:t>    &lt;</a:t>
            </a:r>
            <a:r>
              <a:rPr lang="en-US" altLang="ko-KR" dirty="0" err="1" smtClean="0"/>
              <a:t>ImageView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="@+id/imageView1"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android:src</a:t>
            </a:r>
            <a:r>
              <a:rPr lang="en-US" altLang="ko-KR" dirty="0" smtClean="0"/>
              <a:t>="@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ic_android</a:t>
            </a:r>
            <a:r>
              <a:rPr lang="en-US" altLang="ko-KR" dirty="0" smtClean="0"/>
              <a:t>" </a:t>
            </a:r>
            <a:r>
              <a:rPr lang="en-US" altLang="ko-KR" dirty="0" smtClean="0"/>
              <a:t>/&gt;</a:t>
            </a:r>
          </a:p>
          <a:p>
            <a:r>
              <a:rPr lang="en-US" altLang="ko-KR" dirty="0" smtClean="0"/>
              <a:t>    &lt;</a:t>
            </a:r>
            <a:r>
              <a:rPr lang="en-US" altLang="ko-KR" dirty="0" err="1" smtClean="0"/>
              <a:t>CheckBox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="@+id/checkBox1"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CheckBox</a:t>
            </a:r>
            <a:r>
              <a:rPr lang="en-US" altLang="ko-KR" dirty="0" smtClean="0"/>
              <a:t>" /&gt;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 err="1" smtClean="0"/>
              <a:t>FrameLayout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384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750" y="85625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7124" b="44226"/>
          <a:stretch/>
        </p:blipFill>
        <p:spPr>
          <a:xfrm>
            <a:off x="130750" y="454957"/>
            <a:ext cx="11885845" cy="593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9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76068" y="1314923"/>
            <a:ext cx="795930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package </a:t>
            </a:r>
            <a:r>
              <a:rPr lang="en-US" altLang="ko-KR" dirty="0" err="1" smtClean="0"/>
              <a:t>com.example.user.framelayout</a:t>
            </a:r>
            <a:r>
              <a:rPr lang="en-US" altLang="ko-KR" dirty="0" smtClean="0"/>
              <a:t>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import android.support.v7.app.AppCompatActivity;</a:t>
            </a:r>
          </a:p>
          <a:p>
            <a:r>
              <a:rPr lang="en-US" altLang="ko-KR" dirty="0" smtClean="0"/>
              <a:t>import </a:t>
            </a:r>
            <a:r>
              <a:rPr lang="en-US" altLang="ko-KR" dirty="0" err="1" smtClean="0"/>
              <a:t>android.os.Bundle</a:t>
            </a:r>
            <a:r>
              <a:rPr lang="en-US" altLang="ko-KR" dirty="0" smtClean="0"/>
              <a:t>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public class </a:t>
            </a:r>
            <a:r>
              <a:rPr lang="en-US" altLang="ko-KR" dirty="0" err="1" smtClean="0"/>
              <a:t>MainActivity</a:t>
            </a:r>
            <a:r>
              <a:rPr lang="en-US" altLang="ko-KR" dirty="0" smtClean="0"/>
              <a:t> extends </a:t>
            </a:r>
            <a:r>
              <a:rPr lang="en-US" altLang="ko-KR" dirty="0" err="1" smtClean="0"/>
              <a:t>AppCompatActivity</a:t>
            </a:r>
            <a:r>
              <a:rPr lang="en-US" altLang="ko-KR" dirty="0" smtClean="0"/>
              <a:t> {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@Override</a:t>
            </a:r>
          </a:p>
          <a:p>
            <a:r>
              <a:rPr lang="en-US" altLang="ko-KR" dirty="0" smtClean="0"/>
              <a:t>    protected void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(Bundle </a:t>
            </a:r>
            <a:r>
              <a:rPr lang="en-US" altLang="ko-KR" dirty="0" err="1" smtClean="0"/>
              <a:t>savedInstanceState</a:t>
            </a:r>
            <a:r>
              <a:rPr lang="en-US" altLang="ko-KR" dirty="0" smtClean="0"/>
              <a:t>) {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super.onCreate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savedInstanceState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setContentView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R.layout.activity_main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    }</a:t>
            </a:r>
          </a:p>
          <a:p>
            <a:r>
              <a:rPr lang="en-US" altLang="ko-KR" dirty="0" smtClean="0"/>
              <a:t>}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7172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56438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</a:rPr>
              <a:t>[AndroidManifest.xml]</a:t>
            </a:r>
            <a:endParaRPr lang="ko-KR" altLang="en-US" kern="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875" b="19255"/>
          <a:stretch/>
        </p:blipFill>
        <p:spPr>
          <a:xfrm>
            <a:off x="198408" y="600074"/>
            <a:ext cx="10532851" cy="620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67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48904" y="593208"/>
            <a:ext cx="1005840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&lt;?xml version="1.0" encoding="utf-8"?&gt;</a:t>
            </a:r>
          </a:p>
          <a:p>
            <a:r>
              <a:rPr lang="en-US" altLang="ko-KR" dirty="0" smtClean="0"/>
              <a:t>&lt;manifest </a:t>
            </a:r>
            <a:r>
              <a:rPr lang="en-US" altLang="ko-KR" dirty="0" err="1" smtClean="0"/>
              <a:t>xmlns:android</a:t>
            </a:r>
            <a:r>
              <a:rPr lang="en-US" altLang="ko-KR" dirty="0" smtClean="0"/>
              <a:t>="http://schemas.android.com/</a:t>
            </a:r>
            <a:r>
              <a:rPr lang="en-US" altLang="ko-KR" dirty="0" err="1" smtClean="0"/>
              <a:t>apk</a:t>
            </a:r>
            <a:r>
              <a:rPr lang="en-US" altLang="ko-KR" dirty="0" smtClean="0"/>
              <a:t>/res/android"</a:t>
            </a:r>
          </a:p>
          <a:p>
            <a:r>
              <a:rPr lang="en-US" altLang="ko-KR" dirty="0" smtClean="0"/>
              <a:t>    package="</a:t>
            </a:r>
            <a:r>
              <a:rPr lang="en-US" altLang="ko-KR" dirty="0" err="1" smtClean="0"/>
              <a:t>com.example.user.framelayout</a:t>
            </a:r>
            <a:r>
              <a:rPr lang="en-US" altLang="ko-KR" dirty="0" smtClean="0"/>
              <a:t>"&gt;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&lt;application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android:allowBackup</a:t>
            </a:r>
            <a:r>
              <a:rPr lang="en-US" altLang="ko-KR" dirty="0" smtClean="0"/>
              <a:t>="true"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android:icon</a:t>
            </a:r>
            <a:r>
              <a:rPr lang="en-US" altLang="ko-KR" dirty="0" smtClean="0"/>
              <a:t>="@</a:t>
            </a:r>
            <a:r>
              <a:rPr lang="en-US" altLang="ko-KR" dirty="0" err="1" smtClean="0"/>
              <a:t>mipmap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ic_launcher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android:label</a:t>
            </a:r>
            <a:r>
              <a:rPr lang="en-US" altLang="ko-KR" dirty="0" smtClean="0"/>
              <a:t>="@string/</a:t>
            </a:r>
            <a:r>
              <a:rPr lang="en-US" altLang="ko-KR" dirty="0" err="1" smtClean="0"/>
              <a:t>app_name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android:roundIcon</a:t>
            </a:r>
            <a:r>
              <a:rPr lang="en-US" altLang="ko-KR" dirty="0" smtClean="0"/>
              <a:t>="@</a:t>
            </a:r>
            <a:r>
              <a:rPr lang="en-US" altLang="ko-KR" dirty="0" err="1" smtClean="0"/>
              <a:t>mipmap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ic_launcher_round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android:supportsRtl</a:t>
            </a:r>
            <a:r>
              <a:rPr lang="en-US" altLang="ko-KR" dirty="0" smtClean="0"/>
              <a:t>="true"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android:theme</a:t>
            </a:r>
            <a:r>
              <a:rPr lang="en-US" altLang="ko-KR" dirty="0" smtClean="0"/>
              <a:t>="@style/</a:t>
            </a:r>
            <a:r>
              <a:rPr lang="en-US" altLang="ko-KR" dirty="0" err="1" smtClean="0"/>
              <a:t>AppTheme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     &lt;activity </a:t>
            </a:r>
            <a:r>
              <a:rPr lang="en-US" altLang="ko-KR" dirty="0" err="1" smtClean="0"/>
              <a:t>android:name</a:t>
            </a:r>
            <a:r>
              <a:rPr lang="en-US" altLang="ko-KR" dirty="0" smtClean="0"/>
              <a:t>=".</a:t>
            </a:r>
            <a:r>
              <a:rPr lang="en-US" altLang="ko-KR" dirty="0" err="1" smtClean="0"/>
              <a:t>MainActivity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         &lt;intent-filter&gt;</a:t>
            </a:r>
          </a:p>
          <a:p>
            <a:r>
              <a:rPr lang="en-US" altLang="ko-KR" dirty="0" smtClean="0"/>
              <a:t>                &lt;action </a:t>
            </a:r>
            <a:r>
              <a:rPr lang="en-US" altLang="ko-KR" dirty="0" err="1" smtClean="0"/>
              <a:t>android:name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android.intent.action.MAIN</a:t>
            </a:r>
            <a:r>
              <a:rPr lang="en-US" altLang="ko-KR" dirty="0" smtClean="0"/>
              <a:t>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        &lt;category </a:t>
            </a:r>
            <a:r>
              <a:rPr lang="en-US" altLang="ko-KR" dirty="0" err="1" smtClean="0"/>
              <a:t>android:name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android.intent.category.LAUNCHER</a:t>
            </a:r>
            <a:r>
              <a:rPr lang="en-US" altLang="ko-KR" dirty="0" smtClean="0"/>
              <a:t>" /&gt;</a:t>
            </a:r>
          </a:p>
          <a:p>
            <a:r>
              <a:rPr lang="en-US" altLang="ko-KR" dirty="0" smtClean="0"/>
              <a:t>            &lt;/intent-filter&gt;</a:t>
            </a:r>
          </a:p>
          <a:p>
            <a:r>
              <a:rPr lang="en-US" altLang="ko-KR" dirty="0" smtClean="0"/>
              <a:t>        &lt;/activity&gt;</a:t>
            </a:r>
          </a:p>
          <a:p>
            <a:r>
              <a:rPr lang="en-US" altLang="ko-KR" dirty="0" smtClean="0"/>
              <a:t>    &lt;/application&gt;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8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115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3575" b="46664"/>
          <a:stretch/>
        </p:blipFill>
        <p:spPr>
          <a:xfrm>
            <a:off x="243114" y="471757"/>
            <a:ext cx="11842493" cy="62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1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8284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2598" b="9519"/>
          <a:stretch/>
        </p:blipFill>
        <p:spPr>
          <a:xfrm>
            <a:off x="0" y="286482"/>
            <a:ext cx="9994012" cy="65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9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4890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5545" b="9414"/>
          <a:stretch/>
        </p:blipFill>
        <p:spPr>
          <a:xfrm>
            <a:off x="181154" y="369331"/>
            <a:ext cx="9445925" cy="64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9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2256" y="395754"/>
            <a:ext cx="1046384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&lt;?xml version="1.0" encoding="utf-8"?&gt;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GridLayout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xmlns:android</a:t>
            </a:r>
            <a:r>
              <a:rPr lang="en-US" altLang="ko-KR" dirty="0" smtClean="0"/>
              <a:t>="http://schemas.android.com/</a:t>
            </a:r>
            <a:r>
              <a:rPr lang="en-US" altLang="ko-KR" dirty="0" err="1" smtClean="0"/>
              <a:t>apk</a:t>
            </a:r>
            <a:r>
              <a:rPr lang="en-US" altLang="ko-KR" dirty="0" smtClean="0"/>
              <a:t>/res/android"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xmlns:tools</a:t>
            </a:r>
            <a:r>
              <a:rPr lang="en-US" altLang="ko-KR" dirty="0" smtClean="0"/>
              <a:t>="http://schemas.android.com/tools"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="@+id/tableLayout1"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android:columnCount</a:t>
            </a:r>
            <a:r>
              <a:rPr lang="en-US" altLang="ko-KR" dirty="0" smtClean="0"/>
              <a:t>="5"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android:orientation</a:t>
            </a:r>
            <a:r>
              <a:rPr lang="en-US" altLang="ko-KR" dirty="0" smtClean="0"/>
              <a:t>="vertical"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android:rowCount</a:t>
            </a:r>
            <a:r>
              <a:rPr lang="en-US" altLang="ko-KR" dirty="0" smtClean="0"/>
              <a:t>="9"&gt;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&lt;</a:t>
            </a:r>
            <a:r>
              <a:rPr lang="en-US" altLang="ko-KR" dirty="0" err="1" smtClean="0"/>
              <a:t>EditText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="@+id/Edit1"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android:layout_columnSpan</a:t>
            </a:r>
            <a:r>
              <a:rPr lang="en-US" altLang="ko-KR" dirty="0" smtClean="0"/>
              <a:t>="5"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android:layout_gravity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fill_horizontal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android:hint</a:t>
            </a:r>
            <a:r>
              <a:rPr lang="en-US" altLang="ko-KR" dirty="0" smtClean="0"/>
              <a:t>="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1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&lt;</a:t>
            </a:r>
            <a:r>
              <a:rPr lang="en-US" altLang="ko-KR" dirty="0" err="1" smtClean="0"/>
              <a:t>EditText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="@+id/Edit2"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android:layout_columnSpan</a:t>
            </a:r>
            <a:r>
              <a:rPr lang="en-US" altLang="ko-KR" dirty="0" smtClean="0"/>
              <a:t>="5"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android:layout_gravity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fill_horizontal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android:hint</a:t>
            </a:r>
            <a:r>
              <a:rPr lang="en-US" altLang="ko-KR" dirty="0" smtClean="0"/>
              <a:t>="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2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71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596" y="58847"/>
            <a:ext cx="855740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&lt;</a:t>
            </a:r>
            <a:r>
              <a:rPr lang="en-US" altLang="ko-KR" dirty="0" err="1" smtClean="0"/>
              <a:t>LinearLayout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&lt;Button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="@+id/BtnNum0"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="0"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&lt;Button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="@+id/BtnNum1"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="1"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&lt;Button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="@+id/BtnNum2"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="2" /&gt;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738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5335" y="917630"/>
            <a:ext cx="75136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      &lt;Button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="@+id/BtnNum3"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="3"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&lt;Button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="@+id/BtnNum4"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="4" /&gt;</a:t>
            </a:r>
          </a:p>
          <a:p>
            <a:r>
              <a:rPr lang="en-US" altLang="ko-KR" dirty="0" smtClean="0"/>
              <a:t>    &lt;/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7036961"/>
      </p:ext>
    </p:extLst>
  </p:cSld>
  <p:clrMapOvr>
    <a:masterClrMapping/>
  </p:clrMapOvr>
</p:sld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5.xml><?xml version="1.0" encoding="utf-8"?>
<a:theme xmlns:a="http://schemas.openxmlformats.org/drawingml/2006/main" name="1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6.xml><?xml version="1.0" encoding="utf-8"?>
<a:theme xmlns:a="http://schemas.openxmlformats.org/drawingml/2006/main" name="2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7.xml><?xml version="1.0" encoding="utf-8"?>
<a:theme xmlns:a="http://schemas.openxmlformats.org/drawingml/2006/main" name="3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4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9.xml><?xml version="1.0" encoding="utf-8"?>
<a:theme xmlns:a="http://schemas.openxmlformats.org/drawingml/2006/main" name="5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1092</Words>
  <Application>Microsoft Office PowerPoint</Application>
  <PresentationFormat>와이드스크린</PresentationFormat>
  <Paragraphs>241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19</vt:i4>
      </vt:variant>
      <vt:variant>
        <vt:lpstr>슬라이드 제목</vt:lpstr>
      </vt:variant>
      <vt:variant>
        <vt:i4>34</vt:i4>
      </vt:variant>
    </vt:vector>
  </HeadingPairs>
  <TitlesOfParts>
    <vt:vector size="60" baseType="lpstr">
      <vt:lpstr>HY얕은샘물M</vt:lpstr>
      <vt:lpstr>굴림</vt:lpstr>
      <vt:lpstr>맑은 고딕</vt:lpstr>
      <vt:lpstr>Arial</vt:lpstr>
      <vt:lpstr>Tw Cen MT</vt:lpstr>
      <vt:lpstr>Wingdings</vt:lpstr>
      <vt:lpstr>Wingdings 2</vt:lpstr>
      <vt:lpstr>Office 테마</vt:lpstr>
      <vt:lpstr>1_Office 테마</vt:lpstr>
      <vt:lpstr>2_Office 테마</vt:lpstr>
      <vt:lpstr>3_Office 테마</vt:lpstr>
      <vt:lpstr>5_Office 테마</vt:lpstr>
      <vt:lpstr>6_Office 테마</vt:lpstr>
      <vt:lpstr>7_Office 테마</vt:lpstr>
      <vt:lpstr>8_Office 테마</vt:lpstr>
      <vt:lpstr>9_Office 테마</vt:lpstr>
      <vt:lpstr>10_Office 테마</vt:lpstr>
      <vt:lpstr>11_Office 테마</vt:lpstr>
      <vt:lpstr>12_Office 테마</vt:lpstr>
      <vt:lpstr>13_Office 테마</vt:lpstr>
      <vt:lpstr>가을</vt:lpstr>
      <vt:lpstr>1_가을</vt:lpstr>
      <vt:lpstr>2_가을</vt:lpstr>
      <vt:lpstr>3_가을</vt:lpstr>
      <vt:lpstr>4_가을</vt:lpstr>
      <vt:lpstr>5_가을</vt:lpstr>
      <vt:lpstr>제28강 기타 레이아웃설계 응용실습(2)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프레임 레이아웃</vt:lpstr>
      <vt:lpstr>예제: 프레임 레이아웃</vt:lpstr>
      <vt:lpstr>예제: 프레임 레이아웃</vt:lpstr>
      <vt:lpstr>예제: 프레임 레이아웃</vt:lpstr>
      <vt:lpstr>예제: 프레임 레이아웃</vt:lpstr>
      <vt:lpstr>예제: 프레임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제27강 기타 레이아웃설계-2</dc:title>
  <dc:creator>Windows 사용자</dc:creator>
  <cp:lastModifiedBy>Administrator</cp:lastModifiedBy>
  <cp:revision>20</cp:revision>
  <dcterms:created xsi:type="dcterms:W3CDTF">2020-05-09T06:47:05Z</dcterms:created>
  <dcterms:modified xsi:type="dcterms:W3CDTF">2023-04-30T12:42:43Z</dcterms:modified>
</cp:coreProperties>
</file>